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Urbanist Medium"/>
      <p:regular r:id="rId24"/>
      <p:bold r:id="rId25"/>
      <p:italic r:id="rId26"/>
      <p:boldItalic r:id="rId27"/>
    </p:embeddedFont>
    <p:embeddedFont>
      <p:font typeface="Urbanis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UrbanistMedium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rbanistMedium-italic.fntdata"/><Relationship Id="rId25" Type="http://schemas.openxmlformats.org/officeDocument/2006/relationships/font" Target="fonts/UrbanistMedium-bold.fntdata"/><Relationship Id="rId28" Type="http://schemas.openxmlformats.org/officeDocument/2006/relationships/font" Target="fonts/Urbanist-regular.fntdata"/><Relationship Id="rId27" Type="http://schemas.openxmlformats.org/officeDocument/2006/relationships/font" Target="fonts/Urbanis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rbanis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Urbanist-boldItalic.fntdata"/><Relationship Id="rId30" Type="http://schemas.openxmlformats.org/officeDocument/2006/relationships/font" Target="fonts/Urbanis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a5c824fd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aa5c824fd5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a5c824fd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aa5c824fd5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a5c824f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aa5c824fd5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a5c824fd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aa5c824fd5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a5c824fd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aa5c824fd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a5c824fd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aa5c824fd5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95275" y="1949375"/>
            <a:ext cx="574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Ruggine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67725" y="3068850"/>
            <a:ext cx="6204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Relazione tecnica e manuale d'uso per l'applicazione di messaggistica istantanea.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174825" y="4654250"/>
            <a:ext cx="59898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G43</a:t>
            </a:r>
            <a:endParaRPr b="1" sz="3200">
              <a:solidFill>
                <a:srgbClr val="F75A46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ADE80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Erik Scolaro - s343553</a:t>
            </a:r>
            <a:br>
              <a:rPr lang="en-US" sz="160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en-US" sz="160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Christian Panchetti - 347543</a:t>
            </a:r>
            <a:endParaRPr sz="1600">
              <a:solidFill>
                <a:srgbClr val="94A3B8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Niccolò Amato - s343425</a:t>
            </a:r>
            <a:br>
              <a:rPr lang="en-US" sz="160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en-US" sz="160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Luigi Costarella - s345243</a:t>
            </a:r>
            <a:endParaRPr sz="1600">
              <a:solidFill>
                <a:srgbClr val="94A3B8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7" name="Google Shape;87;p13" title="accesso.png"/>
          <p:cNvPicPr preferRelativeResize="0"/>
          <p:nvPr/>
        </p:nvPicPr>
        <p:blipFill rotWithShape="1">
          <a:blip r:embed="rId3">
            <a:alphaModFix/>
          </a:blip>
          <a:srcRect b="2383" l="3736" r="52200" t="5940"/>
          <a:stretch/>
        </p:blipFill>
        <p:spPr>
          <a:xfrm>
            <a:off x="6442975" y="0"/>
            <a:ext cx="6204000" cy="6858000"/>
          </a:xfrm>
          <a:prstGeom prst="roundRect">
            <a:avLst>
              <a:gd fmla="val 859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571500" y="1622612"/>
            <a:ext cx="5286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Il database è stato creato utilizzando MySQL, dove abbiamo definito le tabelle principali che lo definiscono.</a:t>
            </a:r>
            <a:b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Attraverso lo schema ER si può osservare la relazione tra le tabelle del database.</a:t>
            </a:r>
            <a:endParaRPr/>
          </a:p>
        </p:txBody>
      </p:sp>
      <p:pic>
        <p:nvPicPr>
          <p:cNvPr id="168" name="Google Shape;168;p22" title="ruggineDB_ER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8450" y="591175"/>
            <a:ext cx="5286300" cy="5628000"/>
          </a:xfrm>
          <a:prstGeom prst="roundRect">
            <a:avLst>
              <a:gd fmla="val 7250" name="adj"/>
            </a:avLst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Struttura del Database</a:t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571500" y="571500"/>
            <a:ext cx="47625" cy="55245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571500" y="1571587"/>
            <a:ext cx="52863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Il backend Rust espone API REST per le operazioni di gestione (autenticazione, chat, inviti) e WebSocket per la messaggistica in tempo reale. Le repositories gestiscono la persistenza dei dati su MySQL, mentre i DTO mappano le entità del database per gestirne il trasferimento.</a:t>
            </a:r>
            <a:endParaRPr b="1" sz="20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Architettura del Codice</a:t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571500" y="571500"/>
            <a:ext cx="47625" cy="55245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3" title="Screenshot 2025-11-27 1222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6450" y="1204900"/>
            <a:ext cx="2495700" cy="4448100"/>
          </a:xfrm>
          <a:prstGeom prst="roundRect">
            <a:avLst>
              <a:gd fmla="val 7455" name="adj"/>
            </a:avLst>
          </a:prstGeom>
          <a:noFill/>
          <a:ln cap="flat" cmpd="sng" w="38100">
            <a:solidFill>
              <a:srgbClr val="F75A4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3" title="Screenshot 2025-11-27 12233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438" y="576262"/>
            <a:ext cx="2619300" cy="5705400"/>
          </a:xfrm>
          <a:prstGeom prst="roundRect">
            <a:avLst>
              <a:gd fmla="val 9161" name="adj"/>
            </a:avLst>
          </a:prstGeom>
          <a:noFill/>
          <a:ln cap="flat" cmpd="sng" w="38100">
            <a:solidFill>
              <a:srgbClr val="F75A4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3"/>
          <p:cNvSpPr txBox="1"/>
          <p:nvPr/>
        </p:nvSpPr>
        <p:spPr>
          <a:xfrm>
            <a:off x="571500" y="3841712"/>
            <a:ext cx="52863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Il frontend React comunica con il server attraverso chiamate HTTP per le funzionalità CRUD e mantiene una connessione WebSocket persistente per ricevere e inviare messaggi istantaneamente, il tutto impacchettato come applicazione desktop nativa tramite Tauri.</a:t>
            </a:r>
            <a:endParaRPr b="1" sz="26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326800" y="1655675"/>
            <a:ext cx="114900" cy="11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326800" y="3924225"/>
            <a:ext cx="114900" cy="11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695450"/>
            <a:ext cx="523875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8" name="Google Shape;1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1695450"/>
            <a:ext cx="523875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952500" y="2076450"/>
            <a:ext cx="47007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4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Sistema di Logging</a:t>
            </a:r>
            <a:endParaRPr sz="1800"/>
          </a:p>
        </p:txBody>
      </p:sp>
      <p:sp>
        <p:nvSpPr>
          <p:cNvPr id="190" name="Google Shape;190;p24"/>
          <p:cNvSpPr txBox="1"/>
          <p:nvPr/>
        </p:nvSpPr>
        <p:spPr>
          <a:xfrm>
            <a:off x="952500" y="2486025"/>
            <a:ext cx="4476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Come da richiesta, il sistema genera automaticamente un file di log dove riporta ogni 2 minuti il tempo di CPU utilizzato da parte del server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6762750" y="2076450"/>
            <a:ext cx="4700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4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Dimensione Applicazione</a:t>
            </a:r>
            <a:endParaRPr sz="2000"/>
          </a:p>
        </p:txBody>
      </p:sp>
      <p:sp>
        <p:nvSpPr>
          <p:cNvPr id="192" name="Google Shape;192;p24"/>
          <p:cNvSpPr txBox="1"/>
          <p:nvPr/>
        </p:nvSpPr>
        <p:spPr>
          <a:xfrm>
            <a:off x="6696625" y="2670675"/>
            <a:ext cx="22224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Windows:</a:t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Server - 2.86 MB</a:t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Client - 11.8 MB</a:t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Logging e Metriche</a:t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571500" y="571500"/>
            <a:ext cx="47625" cy="55245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25" y="3906800"/>
            <a:ext cx="5035500" cy="2287200"/>
          </a:xfrm>
          <a:prstGeom prst="roundRect">
            <a:avLst>
              <a:gd fmla="val 5400" name="adj"/>
            </a:avLst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9241050" y="2670675"/>
            <a:ext cx="22224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Linux:</a:t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Server - 3.5 MB</a:t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Client - 16.3 MB</a:t>
            </a:r>
            <a:endParaRPr b="1"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3195637" y="2893665"/>
            <a:ext cx="580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Manuale Utente</a:t>
            </a:r>
            <a:endParaRPr>
              <a:solidFill>
                <a:srgbClr val="F75A46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3562350" y="3998565"/>
            <a:ext cx="50673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Guida all'utilizzo delle funzionalità dell'applicazione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/>
        </p:nvSpPr>
        <p:spPr>
          <a:xfrm>
            <a:off x="762000" y="754062"/>
            <a:ext cx="50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Accesso e Registrazione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71500" y="754062"/>
            <a:ext cx="47700" cy="110490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619200" y="2794950"/>
            <a:ext cx="47424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800"/>
              <a:buFont typeface="Urbanist Medium"/>
              <a:buAutoNum type="arabicPeriod"/>
            </a:pPr>
            <a:r>
              <a:rPr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Apri la pagina di login.</a:t>
            </a:r>
            <a:endParaRPr sz="1800">
              <a:solidFill>
                <a:srgbClr val="CBD5E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800"/>
              <a:buFont typeface="Urbanist Medium"/>
              <a:buAutoNum type="arabicPeriod"/>
            </a:pPr>
            <a:r>
              <a:rPr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Inserisci username e password.</a:t>
            </a:r>
            <a:endParaRPr sz="1800">
              <a:solidFill>
                <a:srgbClr val="CBD5E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800"/>
              <a:buAutoNum type="arabicPeriod"/>
            </a:pPr>
            <a:r>
              <a:rPr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Clicca su </a:t>
            </a:r>
            <a:r>
              <a:rPr i="1" lang="en-US" sz="1800">
                <a:solidFill>
                  <a:srgbClr val="F75A46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Accedi</a:t>
            </a:r>
            <a:r>
              <a:rPr i="1"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i="1" sz="1800">
              <a:solidFill>
                <a:srgbClr val="CBD5E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800"/>
              <a:buFont typeface="Urbanist Medium"/>
              <a:buAutoNum type="arabicPeriod"/>
            </a:pPr>
            <a:r>
              <a:rPr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 le credenziali sono corrette, l'app ti dirigerà alla schermata principale</a:t>
            </a:r>
            <a:endParaRPr sz="1800">
              <a:solidFill>
                <a:srgbClr val="CBD5E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 caso non si sia già registrati basta invece cliccare su </a:t>
            </a:r>
            <a:r>
              <a:rPr i="1" lang="en-US" sz="1800" u="sng">
                <a:solidFill>
                  <a:srgbClr val="F75A46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Non hai un account? Registrati</a:t>
            </a:r>
            <a:br>
              <a:rPr i="1" lang="en-US" sz="1800" u="sng">
                <a:solidFill>
                  <a:srgbClr val="F75A46"/>
                </a:solidFill>
                <a:latin typeface="Urbanist Medium"/>
                <a:ea typeface="Urbanist Medium"/>
                <a:cs typeface="Urbanist Medium"/>
                <a:sym typeface="Urbanist Medium"/>
              </a:rPr>
            </a:br>
            <a:r>
              <a:rPr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</a:t>
            </a:r>
            <a:endParaRPr sz="15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210" name="Google Shape;210;p26" title="access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150" y="2489362"/>
            <a:ext cx="6362702" cy="338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/>
        </p:nvSpPr>
        <p:spPr>
          <a:xfrm>
            <a:off x="762000" y="912375"/>
            <a:ext cx="50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Interfaccia Principale</a:t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571500" y="912375"/>
            <a:ext cx="47700" cy="55260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571500" y="2372699"/>
            <a:ext cx="49530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Elementi principali</a:t>
            </a:r>
            <a:endParaRPr b="1" sz="1800">
              <a:solidFill>
                <a:srgbClr val="F8FAF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CBD5E1"/>
              </a:buClr>
              <a:buSzPts val="1800"/>
              <a:buChar char="●"/>
            </a:pPr>
            <a:r>
              <a:rPr b="1"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Sidebar </a:t>
            </a:r>
            <a:r>
              <a:rPr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(sinistra): informazioni utente, elenco chat e pulsanti Nuova Privata e Nuovo Gruppo.</a:t>
            </a:r>
            <a:endParaRPr sz="1800">
              <a:solidFill>
                <a:srgbClr val="CBD5E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CBD5E1"/>
              </a:buClr>
              <a:buSzPts val="1800"/>
              <a:buChar char="●"/>
            </a:pPr>
            <a:r>
              <a:rPr b="1"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Area centrale</a:t>
            </a:r>
            <a:r>
              <a:rPr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conversazione attiva con elenco messaggi.</a:t>
            </a:r>
            <a:endParaRPr sz="1800">
              <a:solidFill>
                <a:srgbClr val="CBD5E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CBD5E1"/>
              </a:buClr>
              <a:buSzPts val="1800"/>
              <a:buChar char="●"/>
            </a:pPr>
            <a:r>
              <a:rPr b="1"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Info chat</a:t>
            </a:r>
            <a:r>
              <a:rPr lang="en-US" sz="1800">
                <a:solidFill>
                  <a:srgbClr val="CBD5E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cliccando sui tre puntini in alto a destra si aprono i dettagli della chat.</a:t>
            </a:r>
            <a:endParaRPr sz="1800">
              <a:solidFill>
                <a:srgbClr val="CBD5E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218" name="Google Shape;218;p27" title="interfaccia_chat_priv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900" y="2439850"/>
            <a:ext cx="6362702" cy="338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571500" y="1664112"/>
            <a:ext cx="5286300" cy="4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Nella sidebar a sinistra è possibile cliccare su </a:t>
            </a:r>
            <a:b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</a:b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Nuova Privata o Nuovo Gruppo.</a:t>
            </a:r>
            <a:endParaRPr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800"/>
              <a:buFont typeface="Urbanist"/>
              <a:buChar char="●"/>
            </a:pP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Creando una nuova chat privata verrà chiesto di inserire lo username (anche parziale) dell’utente desiderato. Cliccando su un utente trovato, verrà creata una nuova chat privata, </a:t>
            </a: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accessibile</a:t>
            </a: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 dalla sidebar.</a:t>
            </a:r>
            <a:endParaRPr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800"/>
              <a:buFont typeface="Urbanist"/>
              <a:buChar char="●"/>
            </a:pP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Creando una nuova chat di gruppo verrà richiesto di inserire un nome e opzionalmente una descrizione. Cliccando su Crea Gruppo, la chat verrà creata con l’utente come unico membro e sarà accessibile anche essa dalla sidebar.</a:t>
            </a:r>
            <a:b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</a:br>
            <a:endParaRPr sz="1700"/>
          </a:p>
        </p:txBody>
      </p:sp>
      <p:sp>
        <p:nvSpPr>
          <p:cNvPr id="224" name="Google Shape;224;p28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Come creare una nuova chat</a:t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571500" y="571500"/>
            <a:ext cx="47625" cy="55245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8" title="interfaccia_nuova_chat_gruppo.png"/>
          <p:cNvPicPr preferRelativeResize="0"/>
          <p:nvPr/>
        </p:nvPicPr>
        <p:blipFill rotWithShape="1">
          <a:blip r:embed="rId3">
            <a:alphaModFix/>
          </a:blip>
          <a:srcRect b="0" l="0" r="74143" t="3072"/>
          <a:stretch/>
        </p:blipFill>
        <p:spPr>
          <a:xfrm>
            <a:off x="6247425" y="1664100"/>
            <a:ext cx="2359440" cy="46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 title="interfaccia_nuova_chat_privata.png"/>
          <p:cNvPicPr preferRelativeResize="0"/>
          <p:nvPr/>
        </p:nvPicPr>
        <p:blipFill rotWithShape="1">
          <a:blip r:embed="rId4">
            <a:alphaModFix/>
          </a:blip>
          <a:srcRect b="0" l="0" r="73716" t="3006"/>
          <a:stretch/>
        </p:blipFill>
        <p:spPr>
          <a:xfrm>
            <a:off x="9036048" y="1664100"/>
            <a:ext cx="2396602" cy="46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/>
        </p:nvSpPr>
        <p:spPr>
          <a:xfrm>
            <a:off x="762000" y="1076825"/>
            <a:ext cx="576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Gestione Gruppi - </a:t>
            </a:r>
            <a:r>
              <a:rPr b="1" lang="en-US" sz="360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Permessi</a:t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571500" y="1076837"/>
            <a:ext cx="47700" cy="55260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571500" y="2023549"/>
            <a:ext cx="4953000" cy="4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Come menzionato prima, sono definiti tre tipi di utenti con permessi diversi all’interno di un gruppo:</a:t>
            </a:r>
            <a:endParaRPr sz="16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02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75A46"/>
              </a:buClr>
              <a:buSzPts val="1600"/>
              <a:buFont typeface="Urbanist"/>
              <a:buChar char="●"/>
            </a:pPr>
            <a:r>
              <a:rPr lang="en-US" sz="16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Owner</a:t>
            </a:r>
            <a:endParaRPr sz="1600">
              <a:solidFill>
                <a:srgbClr val="F75A46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02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5A46"/>
              </a:buClr>
              <a:buSzPts val="1600"/>
              <a:buFont typeface="Urbanist"/>
              <a:buChar char="●"/>
            </a:pPr>
            <a:r>
              <a:rPr lang="en-US" sz="16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Admin</a:t>
            </a:r>
            <a:endParaRPr sz="1600">
              <a:solidFill>
                <a:srgbClr val="F75A46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02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5A46"/>
              </a:buClr>
              <a:buSzPts val="1600"/>
              <a:buFont typeface="Urbanist"/>
              <a:buChar char="●"/>
            </a:pPr>
            <a:r>
              <a:rPr lang="en-US" sz="16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Member</a:t>
            </a:r>
            <a:endParaRPr sz="1600">
              <a:solidFill>
                <a:srgbClr val="F75A46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Questi tipi di utenti hanno permessi diversi all’interno del gruppo</a:t>
            </a:r>
            <a:r>
              <a:rPr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. Ad esempio, </a:t>
            </a:r>
            <a:r>
              <a:rPr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un </a:t>
            </a:r>
            <a:r>
              <a:rPr i="1" lang="en-US" sz="16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Admin </a:t>
            </a:r>
            <a:r>
              <a:rPr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può promuovere un utente </a:t>
            </a:r>
            <a:r>
              <a:rPr i="1" lang="en-US" sz="16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Member </a:t>
            </a:r>
            <a:r>
              <a:rPr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ad </a:t>
            </a:r>
            <a:r>
              <a:rPr lang="en-US" sz="16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Admin</a:t>
            </a:r>
            <a:r>
              <a:rPr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, ma non può retrocedere un’altro </a:t>
            </a:r>
            <a:r>
              <a:rPr i="1"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Admin</a:t>
            </a:r>
            <a:r>
              <a:rPr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6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Un utente con il ruolo Owner può sia promuovere che retrocedere altri utenti, oltre ad avere la facoltà di trasferire il suo ruolo ad un utente Admin, rendendolo il nuovo proprietario</a:t>
            </a:r>
            <a:endParaRPr sz="16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235" name="Google Shape;235;p29" title="interfaccia_chat_gruppo_info_trasferisci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6900" y="2496162"/>
            <a:ext cx="6362702" cy="338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/>
        </p:nvSpPr>
        <p:spPr>
          <a:xfrm>
            <a:off x="762000" y="1076837"/>
            <a:ext cx="50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Gestione Gruppi - Inviti</a:t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571500" y="1076837"/>
            <a:ext cx="47700" cy="55260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571500" y="2182287"/>
            <a:ext cx="49530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Invitare un altro utente è un’azione disponibile a chiunque faccia già parte del gruppo e abbia un ruolo di </a:t>
            </a:r>
            <a:r>
              <a:rPr i="1" lang="en-US" sz="18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Admin </a:t>
            </a: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o </a:t>
            </a:r>
            <a:r>
              <a:rPr i="1" lang="en-US" sz="18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Owner</a:t>
            </a: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Dopo aver aperto il tab </a:t>
            </a:r>
            <a:r>
              <a:rPr i="1" lang="en-US" sz="1800" u="sng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Info</a:t>
            </a: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 all’interno della chat, sarà possibile cliccare su Invita e successivamente digitare a sinistra lo username dell’utente che si desidera aggiungere.</a:t>
            </a:r>
            <a:endParaRPr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Quell’utente riceverà un messaggio speciale di invito, che potrà Accettare o Rifiutare a sua discrezione.</a:t>
            </a:r>
            <a:endParaRPr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243" name="Google Shape;243;p30" title="interfaccia_chat_gruppo_invito_inv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900" y="1783337"/>
            <a:ext cx="6362702" cy="338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/>
        </p:nvSpPr>
        <p:spPr>
          <a:xfrm>
            <a:off x="2598313" y="1160650"/>
            <a:ext cx="699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Fine Presentazione</a:t>
            </a:r>
            <a:endParaRPr>
              <a:solidFill>
                <a:srgbClr val="F75A46"/>
              </a:solidFill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3562350" y="2399703"/>
            <a:ext cx="5067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Adesso una dimostrazione pratica di utilizzo dell’applicazione</a:t>
            </a:r>
            <a:endParaRPr sz="1600">
              <a:solidFill>
                <a:srgbClr val="CBD5E1"/>
              </a:solidFill>
            </a:endParaRPr>
          </a:p>
        </p:txBody>
      </p:sp>
      <p:pic>
        <p:nvPicPr>
          <p:cNvPr id="250" name="Google Shape;250;p31" title="access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938" y="3515440"/>
            <a:ext cx="5718134" cy="303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695450"/>
            <a:ext cx="5238750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0" y="1695450"/>
            <a:ext cx="523875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952500" y="2076450"/>
            <a:ext cx="47007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4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Obiettivo Principale</a:t>
            </a:r>
            <a:endParaRPr sz="1600"/>
          </a:p>
        </p:txBody>
      </p:sp>
      <p:sp>
        <p:nvSpPr>
          <p:cNvPr id="95" name="Google Shape;95;p14"/>
          <p:cNvSpPr txBox="1"/>
          <p:nvPr/>
        </p:nvSpPr>
        <p:spPr>
          <a:xfrm>
            <a:off x="952500" y="2486025"/>
            <a:ext cx="4476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Realizzare un’applicazione, chiamata Ruggine, di tipo client/server per gestire una chat di scambio di</a:t>
            </a:r>
            <a:endParaRPr sz="15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messaggi testuali. La chat deve prevedere la possibilità di creare gruppi di utenti per la condivisione di messaggi.</a:t>
            </a:r>
            <a:endParaRPr sz="15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762750" y="2076450"/>
            <a:ext cx="47007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4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Requisiti Chiave</a:t>
            </a:r>
            <a:endParaRPr sz="1600"/>
          </a:p>
        </p:txBody>
      </p:sp>
      <p:sp>
        <p:nvSpPr>
          <p:cNvPr id="97" name="Google Shape;97;p14"/>
          <p:cNvSpPr txBox="1"/>
          <p:nvPr/>
        </p:nvSpPr>
        <p:spPr>
          <a:xfrm>
            <a:off x="6619875" y="2486025"/>
            <a:ext cx="44769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8100" spcFirstLastPara="1" rIns="0" wrap="square" tIns="0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500"/>
              <a:buFont typeface="Urbanist"/>
              <a:buChar char="●"/>
            </a:pPr>
            <a:r>
              <a:rPr b="1"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Autenticazione e Registrazione</a:t>
            </a: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: L'utente si registra al primo avvio (richiesta al server)</a:t>
            </a:r>
            <a:endParaRPr sz="15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CBD5E1"/>
              </a:buClr>
              <a:buSzPts val="1500"/>
              <a:buFont typeface="Urbanist"/>
              <a:buChar char="●"/>
            </a:pPr>
            <a:r>
              <a:rPr b="1"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Accesso ai Gruppi:</a:t>
            </a: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 Solo tramite invito</a:t>
            </a:r>
            <a:endParaRPr sz="15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CBD5E1"/>
              </a:buClr>
              <a:buSzPts val="1500"/>
              <a:buFont typeface="Urbanist"/>
              <a:buChar char="●"/>
            </a:pPr>
            <a:r>
              <a:rPr b="1"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Multi-piattaforma</a:t>
            </a: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: Funzionamento su almeno 2 piattaforme (Windows, Linux)</a:t>
            </a:r>
            <a:endParaRPr sz="15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CBD5E1"/>
              </a:buClr>
              <a:buSzPts val="1500"/>
              <a:buFont typeface="Urbanist"/>
              <a:buChar char="●"/>
            </a:pPr>
            <a:r>
              <a:rPr b="1"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Ottimizzazione Prestazioni</a:t>
            </a: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: Attenzione a consumo CPU e dimensione app</a:t>
            </a:r>
            <a:endParaRPr sz="15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CBD5E1"/>
              </a:buClr>
              <a:buSzPts val="1500"/>
              <a:buFont typeface="Urbanist"/>
              <a:buChar char="●"/>
            </a:pPr>
            <a:r>
              <a:rPr b="1"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Logging CPU</a:t>
            </a: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: Generazione automatica file di log con statistiche utilizzo CPU server ogni 2 minuti</a:t>
            </a:r>
            <a:endParaRPr sz="15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Traccia del Progetto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571500" y="571500"/>
            <a:ext cx="47625" cy="55245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525" y="1333625"/>
            <a:ext cx="3492550" cy="2507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5" name="Google Shape;1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3800" y="4051000"/>
            <a:ext cx="3675888" cy="25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1896900" y="1561738"/>
            <a:ext cx="2396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Riferimento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1372325" y="2065481"/>
            <a:ext cx="2920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Lo sviluppo della nostra applicazione è stato guidato dal riferimento al modello funzionale e di interfaccia utente di Discord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3975950" y="4310050"/>
            <a:ext cx="2396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Design </a:t>
            </a:r>
            <a:r>
              <a:rPr b="1" lang="en-US" sz="18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Applicazione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3451200" y="4887606"/>
            <a:ext cx="2921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Il design utilizza </a:t>
            </a:r>
            <a:r>
              <a:rPr lang="en-US" sz="15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un’architettura</a:t>
            </a:r>
            <a:r>
              <a:rPr lang="en-US" sz="15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 client-server con API REST per la gestione dati e WebSocket per messaggistica in tempo reale</a:t>
            </a:r>
            <a:endParaRPr sz="1900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descr="image.png" id="110" name="Google Shape;1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2275" y="1528888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1" name="Google Shape;1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1350" y="4277200"/>
            <a:ext cx="3905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Il Nostro Approccio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571500" y="571500"/>
            <a:ext cx="47625" cy="55245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5" title="interfaccia_chat_privata_info.png"/>
          <p:cNvPicPr preferRelativeResize="0"/>
          <p:nvPr/>
        </p:nvPicPr>
        <p:blipFill rotWithShape="1">
          <a:blip r:embed="rId7">
            <a:alphaModFix/>
          </a:blip>
          <a:srcRect b="0" l="0" r="24727" t="0"/>
          <a:stretch/>
        </p:blipFill>
        <p:spPr>
          <a:xfrm>
            <a:off x="6975175" y="4050850"/>
            <a:ext cx="3651900" cy="2577600"/>
          </a:xfrm>
          <a:prstGeom prst="roundRect">
            <a:avLst>
              <a:gd fmla="val 6602" name="adj"/>
            </a:avLst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8">
            <a:alphaModFix/>
          </a:blip>
          <a:srcRect b="0" l="0" r="15476" t="0"/>
          <a:stretch/>
        </p:blipFill>
        <p:spPr>
          <a:xfrm>
            <a:off x="4794975" y="1333625"/>
            <a:ext cx="3768000" cy="2507400"/>
          </a:xfrm>
          <a:prstGeom prst="roundRect">
            <a:avLst>
              <a:gd fmla="val 898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525" y="1333625"/>
            <a:ext cx="6853850" cy="5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1372325" y="1605013"/>
            <a:ext cx="239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Struttura iniziale</a:t>
            </a:r>
            <a:endParaRPr sz="1600"/>
          </a:p>
        </p:txBody>
      </p:sp>
      <p:sp>
        <p:nvSpPr>
          <p:cNvPr id="122" name="Google Shape;122;p16"/>
          <p:cNvSpPr txBox="1"/>
          <p:nvPr/>
        </p:nvSpPr>
        <p:spPr>
          <a:xfrm>
            <a:off x="1372325" y="2065475"/>
            <a:ext cx="6221700" cy="3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Prima di scrivere codice, abbiamo modellato l'intera architettura attraverso un Class Diagram UML diviso in più parti. Questo ci ha permesso di definire le relazioni tra entità e i campi necessari per ogni componente prima di iniziarne l’implementazione.</a:t>
            </a:r>
            <a:endParaRPr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Con questo approccio abbiamo potuto ridurre il refactoring durante lo sviluppo, validando le scelte architetturali prima dell'implementazione.</a:t>
            </a:r>
            <a:endParaRPr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en-US" sz="1800">
                <a:solidFill>
                  <a:srgbClr val="CBD5E1"/>
                </a:solidFill>
                <a:latin typeface="Urbanist"/>
                <a:ea typeface="Urbanist"/>
                <a:cs typeface="Urbanist"/>
                <a:sym typeface="Urbanist"/>
              </a:rPr>
              <a:t>I seguenti diagrammi rappresentano i tre layer principali: il dominio applicativo, l'accesso ai dati e i tipi di supporto.</a:t>
            </a:r>
            <a:endParaRPr sz="18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Il Nostro Approccio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571500" y="571500"/>
            <a:ext cx="47700" cy="55260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619200" y="1840962"/>
            <a:ext cx="5286300" cy="3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Il cuore dell'applicazione è costituito dalle entità che rappresentano gli oggetti del dominio: utenti, chat, messaggi e inviti. </a:t>
            </a:r>
            <a:endParaRPr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Questo diagramma mostra le relazioni e cardinalità tra queste entità, evidenziando come gli utenti partecipano alle chat attraverso metadati di appartenenza (UserChatMetadata), come i messaggi sono collegati a chat e mittenti, e come vengono gestiti gli inviti per l'accesso ai gruppi.</a:t>
            </a:r>
            <a:endParaRPr sz="31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Glossario - </a:t>
            </a:r>
            <a:r>
              <a:rPr b="1" lang="en-US" sz="360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Entità e Relazioni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571500" y="571500"/>
            <a:ext cx="47700" cy="55260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7" title="ZLDDRzim3BthLmWvT1zhYttSZ20ejlQmGp4WRS-2RDC90LaoI3f3CFI_J_B78jG8ifEan_T8FagwOx4aVUlqVMWjUlFW1GM1bPBGQGcw32AXrJKIL8B1ArKvownV64Z_KLf_mhhGlxeKM_VVlcuIrCUWjoqK-aa8_IvXNLJz3bJdMEFr0GYRevcZxwyON7EjnT8En9n4LwFgWxxPn9w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375" y="715200"/>
            <a:ext cx="4621662" cy="54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571500" y="1207213"/>
            <a:ext cx="108819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Nella fase iniziale abbiamo progettato il layer di accesso dati tramite un'interfaccia CRUD generica implementata da ogni repository. Questo design ci ha permesso di visualizzare la separazione tra logica applicativa e persistenza.</a:t>
            </a:r>
            <a:endParaRPr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AppState aggrega i repository e fornisce dipendenze condivise (pool MySQL, configurazione JWT) a tutti i layer superiori.</a:t>
            </a:r>
            <a:endParaRPr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L'implementazione finale ha arricchito questo design con metodi specifici per ogni repository (es. find_by_username, get_messages_for_chat) per gestire query complesse oltre al CRUD base.</a:t>
            </a:r>
            <a:endParaRPr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Glossario - P</a:t>
            </a:r>
            <a:r>
              <a:rPr b="1" lang="en-US" sz="360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ersistenza e Repository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571500" y="571500"/>
            <a:ext cx="47700" cy="55260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8" title="jLJDRXCn4BxxAURKfgBf0rZHggZYK8a8HC9vvQudYv7NtdfcAIlWtR6p8ijQSG-LSaiotpVVprYv9rQ1Xyx25-mz6VPXh3-g4OCGx7jW3q-UsNUWJS26ZNT26CSO3gf1U0Y3tknluL5NiDbmK8Qh2du9W7UAHjV0mK4JK36khWZjuHOCOoTXVmFhAahIO3dnwTd-bF9323vK2tBawXDL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50" y="3972537"/>
            <a:ext cx="10882007" cy="264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571500" y="1340000"/>
            <a:ext cx="10861500" cy="24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Oltre alle entità principali, abbiamo definito enumerazioni per rappresentare i diversi stati che le entità del dominio possono assumere. UserRole distingue i permessi nelle chat (proprietario, amministratore, membro), ChatType separa conversazioni private da gruppi, InvitationStatus traccia il ciclo di vita degli inviti, e MessageType differenzia messaggi utente da notifiche di sistema. </a:t>
            </a:r>
            <a:endParaRPr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Le classi utility supportano funzionalità trasversali: Claims incapsula i payload JWT per gestire l'autenticazione, mentre AppError standardizza la gestione degli errori mappandoli a codici HTTP appropriati.</a:t>
            </a:r>
            <a:endParaRPr sz="5000">
              <a:solidFill>
                <a:srgbClr val="CBD5E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762000" y="571500"/>
            <a:ext cx="114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Glossario - </a:t>
            </a:r>
            <a:r>
              <a:rPr b="1" lang="en-US" sz="360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Enumerazioni e Utility</a:t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71500" y="571500"/>
            <a:ext cx="47700" cy="55260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9" title="TP1FJm8n4CNl-odcg14lUYE6G0Wn7Wm6v4pgTXPh-gUPcO9e_EwsMzmO_voOD_FUZzUTiYYIv2miV7AydNcztOYnHWnoqqY8806UWaXme0rXAoRufi7iXdjaLZjyF4Q4zmPWmqYdNLRh8mkwB_rHCxrd5MmDB0yUAV_Ej3E-H4HvhKWFxZk_DwBAN-QJ9EvJ3-YryRkIQrkCWZgFAtp1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00" y="3943987"/>
            <a:ext cx="8071088" cy="264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/>
        </p:nvSpPr>
        <p:spPr>
          <a:xfrm>
            <a:off x="2875597" y="2893665"/>
            <a:ext cx="644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75A46"/>
                </a:solidFill>
                <a:latin typeface="Urbanist"/>
                <a:ea typeface="Urbanist"/>
                <a:cs typeface="Urbanist"/>
                <a:sym typeface="Urbanist"/>
              </a:rPr>
              <a:t>Manuale Progetto</a:t>
            </a:r>
            <a:endParaRPr>
              <a:solidFill>
                <a:srgbClr val="F75A46"/>
              </a:solidFill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3719512" y="3998565"/>
            <a:ext cx="4752975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Dettagli tecnici, architettura e implementazione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25" y="1344450"/>
            <a:ext cx="5764400" cy="51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Librerie e Tecnologie</a:t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571500" y="571500"/>
            <a:ext cx="47625" cy="552450"/>
          </a:xfrm>
          <a:prstGeom prst="rect">
            <a:avLst/>
          </a:prstGeom>
          <a:solidFill>
            <a:srgbClr val="F75A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619125" y="1418550"/>
            <a:ext cx="5051700" cy="5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Dipendenze principali</a:t>
            </a:r>
            <a:endParaRPr b="1" sz="21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b="1"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Axum 0.8.4: framework web</a:t>
            </a:r>
            <a:endParaRPr b="1"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b="1"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Tokio 1.47.1: runtime asincrono</a:t>
            </a:r>
            <a:endParaRPr b="1"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b="1"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SQLx 0.8.6: database MySQL</a:t>
            </a:r>
            <a:endParaRPr b="1"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b="1"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bcrypt 0.17.1: hashing password</a:t>
            </a:r>
            <a:endParaRPr b="1"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b="1"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jsonwebtoken 9.3.1: autenticazione JWT</a:t>
            </a:r>
            <a:endParaRPr b="1"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b="1"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serde 1.0.226: serializzazione JSON</a:t>
            </a:r>
            <a:endParaRPr b="1"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b="1"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DashMap 6.1.0: gestione utenti/chat in tempo reale</a:t>
            </a:r>
            <a:endParaRPr b="1"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Urbanist"/>
              <a:buChar char="●"/>
            </a:pPr>
            <a:r>
              <a:rPr b="1" lang="en-US" sz="18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sysinfo 0.32.1: monitoraggio CPU</a:t>
            </a:r>
            <a:endParaRPr b="1" sz="18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94A3B8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